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5" r:id="rId4"/>
  </p:sldMasterIdLst>
  <p:notesMasterIdLst>
    <p:notesMasterId r:id="rId13"/>
  </p:notesMasterIdLst>
  <p:handoutMasterIdLst>
    <p:handoutMasterId r:id="rId14"/>
  </p:handoutMasterIdLst>
  <p:sldIdLst>
    <p:sldId id="306" r:id="rId5"/>
    <p:sldId id="329" r:id="rId6"/>
    <p:sldId id="316" r:id="rId7"/>
    <p:sldId id="333" r:id="rId8"/>
    <p:sldId id="330" r:id="rId9"/>
    <p:sldId id="332" r:id="rId10"/>
    <p:sldId id="334" r:id="rId11"/>
    <p:sldId id="33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F70BA"/>
    <a:srgbClr val="1E84D1"/>
    <a:srgbClr val="FFFFFF"/>
    <a:srgbClr val="292929"/>
    <a:srgbClr val="C8181F"/>
    <a:srgbClr val="DDECF8"/>
    <a:srgbClr val="0A57AE"/>
    <a:srgbClr val="171B2D"/>
    <a:srgbClr val="0F7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3304" autoAdjust="0"/>
  </p:normalViewPr>
  <p:slideViewPr>
    <p:cSldViewPr snapToGrid="0" snapToObjects="1">
      <p:cViewPr varScale="1">
        <p:scale>
          <a:sx n="81" d="100"/>
          <a:sy n="81" d="100"/>
        </p:scale>
        <p:origin x="11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4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2EEBD-A7B9-4C46-85CC-0951F429960F}" type="datetimeFigureOut">
              <a:rPr lang="fr-FR" smtClean="0"/>
              <a:t>20/11/2018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8B1C1-58F5-C746-8214-0EDC406ACE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031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B3DFE-BD6B-F642-9D79-E0E5204B42C8}" type="datetimeFigureOut">
              <a:rPr lang="fr-FR" smtClean="0"/>
              <a:t>20/11/2018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F92DA-E3C1-DB45-8F57-57DE171464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0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92DA-E3C1-DB45-8F57-57DE171464A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16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npe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/>
        </p:nvCxnSpPr>
        <p:spPr>
          <a:xfrm>
            <a:off x="4100286" y="8194"/>
            <a:ext cx="5067968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483940" y="1895227"/>
            <a:ext cx="4208359" cy="1087982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baseline="0" dirty="0" smtClean="0">
                <a:solidFill>
                  <a:srgbClr val="0F70C5"/>
                </a:solidFill>
                <a:latin typeface="+mj-lt"/>
                <a:ea typeface="+mj-ea"/>
                <a:cs typeface="PT Sans"/>
              </a:defRPr>
            </a:lvl1pPr>
          </a:lstStyle>
          <a:p>
            <a:r>
              <a:rPr lang="en-US" dirty="0" err="1" smtClean="0"/>
              <a:t>Titre</a:t>
            </a:r>
            <a:r>
              <a:rPr lang="en-US" dirty="0" smtClean="0"/>
              <a:t> du document</a:t>
            </a:r>
            <a:br>
              <a:rPr lang="en-US" dirty="0" smtClean="0"/>
            </a:br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2483940" y="2983209"/>
            <a:ext cx="4208359" cy="296394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A6A6A6"/>
                </a:solidFill>
              </a:defRPr>
            </a:lvl1pPr>
          </a:lstStyle>
          <a:p>
            <a:pPr lvl="0"/>
            <a:r>
              <a:rPr lang="fr-FR" dirty="0" smtClean="0"/>
              <a:t>Numéro de l’édition (si besoin)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2483940" y="3733178"/>
            <a:ext cx="4208359" cy="67173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Prénom Nom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Titre du poste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NOM DE L’ORGANISME</a:t>
            </a:r>
          </a:p>
          <a:p>
            <a:endParaRPr lang="fr-FR" sz="1200" dirty="0">
              <a:solidFill>
                <a:srgbClr val="171B2D"/>
              </a:solidFill>
              <a:latin typeface="+mj-lt"/>
              <a:cs typeface="PT Sans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2483939" y="3273556"/>
            <a:ext cx="4208359" cy="45962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JJ mois AAAA (date du rapport)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-6773" y="8194"/>
            <a:ext cx="9168254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60" y="826636"/>
            <a:ext cx="2608502" cy="1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6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06480" y="795492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8" name="Titre vertical 14"/>
          <p:cNvSpPr txBox="1">
            <a:spLocks/>
          </p:cNvSpPr>
          <p:nvPr userDrawn="1"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smtClean="0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706480" y="1079500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706480" y="1683645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706480" y="1967653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2706480" y="2563551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06480" y="2847559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06480" y="3461909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2706480" y="3745917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17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  <a:alpha val="6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84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5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783889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83888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19758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776255" y="1319758"/>
            <a:ext cx="3937454" cy="3294063"/>
          </a:xfrm>
          <a:solidFill>
            <a:srgbClr val="DDECF8"/>
          </a:solidFill>
        </p:spPr>
        <p:txBody>
          <a:bodyPr>
            <a:normAutofit/>
          </a:bodyPr>
          <a:lstStyle>
            <a:lvl1pPr>
              <a:defRPr sz="800">
                <a:solidFill>
                  <a:srgbClr val="0F70BA"/>
                </a:solidFill>
                <a:latin typeface="+mj-lt"/>
              </a:defRPr>
            </a:lvl1pPr>
            <a:lvl2pPr>
              <a:defRPr sz="800">
                <a:solidFill>
                  <a:srgbClr val="0F70BA"/>
                </a:solidFill>
                <a:latin typeface="+mj-lt"/>
              </a:defRPr>
            </a:lvl2pPr>
            <a:lvl3pPr>
              <a:defRPr sz="800">
                <a:solidFill>
                  <a:srgbClr val="0F70BA"/>
                </a:solidFill>
                <a:latin typeface="+mj-lt"/>
              </a:defRPr>
            </a:lvl3pPr>
            <a:lvl4pPr>
              <a:defRPr sz="800">
                <a:solidFill>
                  <a:srgbClr val="0F70BA"/>
                </a:solidFill>
                <a:latin typeface="+mj-lt"/>
              </a:defRPr>
            </a:lvl4pPr>
            <a:lvl5pPr>
              <a:defRPr sz="800">
                <a:solidFill>
                  <a:srgbClr val="0F70BA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Image 11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1115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4776255" y="987399"/>
            <a:ext cx="3937456" cy="245289"/>
          </a:xfrm>
          <a:solidFill>
            <a:srgbClr val="DDECF8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pour métadonnée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5835650" y="0"/>
            <a:ext cx="3308350" cy="51435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296110" y="838495"/>
            <a:ext cx="5162215" cy="3928769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96110" y="509852"/>
            <a:ext cx="5162218" cy="24528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8" name="Image 7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2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2706480" y="795492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8" name="Titre vertical 14"/>
          <p:cNvSpPr txBox="1">
            <a:spLocks/>
          </p:cNvSpPr>
          <p:nvPr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smtClean="0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706480" y="1079500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 descr="ONPE_Logo_0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2706480" y="1683645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4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706480" y="1967653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6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2706480" y="2563551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06480" y="2847559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06480" y="3461909"/>
            <a:ext cx="5678695" cy="19459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000" b="1" kern="1200" baseline="0" dirty="0" smtClean="0">
                <a:solidFill>
                  <a:srgbClr val="0A57AE"/>
                </a:solidFill>
                <a:latin typeface="+mj-lt"/>
                <a:ea typeface="+mn-ea"/>
                <a:cs typeface="Times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9" hasCustomPrompt="1"/>
          </p:nvPr>
        </p:nvSpPr>
        <p:spPr>
          <a:xfrm>
            <a:off x="2706480" y="3745917"/>
            <a:ext cx="5678695" cy="5126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800">
                <a:solidFill>
                  <a:srgbClr val="A6A6A6"/>
                </a:solidFill>
                <a:latin typeface="+mj-lt"/>
              </a:defRPr>
            </a:lvl2pPr>
            <a:lvl3pPr>
              <a:defRPr sz="800">
                <a:solidFill>
                  <a:srgbClr val="A6A6A6"/>
                </a:solidFill>
                <a:latin typeface="+mj-lt"/>
              </a:defRPr>
            </a:lvl3pPr>
            <a:lvl4pPr>
              <a:defRPr sz="800">
                <a:solidFill>
                  <a:srgbClr val="A6A6A6"/>
                </a:solidFill>
                <a:latin typeface="+mj-lt"/>
              </a:defRPr>
            </a:lvl4pPr>
            <a:lvl5pPr>
              <a:defRPr sz="800">
                <a:solidFill>
                  <a:srgbClr val="A6A6A6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Deuxième niveau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-48127"/>
            <a:ext cx="2146710" cy="5147811"/>
          </a:xfrm>
          <a:prstGeom prst="rect">
            <a:avLst/>
          </a:prstGeom>
          <a:solidFill>
            <a:srgbClr val="C8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dirty="0">
              <a:solidFill>
                <a:srgbClr val="FFFFFF"/>
              </a:solidFill>
              <a:latin typeface="Lato Light" charset="0"/>
              <a:ea typeface="ＭＳ Ｐゴシック" charset="0"/>
            </a:endParaRPr>
          </a:p>
        </p:txBody>
      </p:sp>
      <p:sp>
        <p:nvSpPr>
          <p:cNvPr id="17" name="Titre vertical 14"/>
          <p:cNvSpPr txBox="1">
            <a:spLocks/>
          </p:cNvSpPr>
          <p:nvPr userDrawn="1"/>
        </p:nvSpPr>
        <p:spPr>
          <a:xfrm rot="10800000">
            <a:off x="1247659" y="309559"/>
            <a:ext cx="710188" cy="4520349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Times"/>
              </a:defRPr>
            </a:lvl1pPr>
          </a:lstStyle>
          <a:p>
            <a:pPr defTabSz="685663">
              <a:lnSpc>
                <a:spcPts val="2648"/>
              </a:lnSpc>
              <a:defRPr/>
            </a:pPr>
            <a:r>
              <a:rPr lang="en-US" spc="75" dirty="0" smtClean="0">
                <a:latin typeface="+mj-lt"/>
                <a:ea typeface="Montserrat" charset="0"/>
                <a:cs typeface="PT Sans"/>
              </a:rPr>
              <a:t>Sommaire</a:t>
            </a:r>
            <a:endParaRPr lang="en-US" spc="75" dirty="0">
              <a:latin typeface="+mj-lt"/>
              <a:ea typeface="Montserrat" charset="0"/>
              <a:cs typeface="PT Sans"/>
            </a:endParaRPr>
          </a:p>
        </p:txBody>
      </p:sp>
      <p:pic>
        <p:nvPicPr>
          <p:cNvPr id="23" name="Image 22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04" y="23404"/>
            <a:ext cx="1614859" cy="6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  <a:alpha val="60000"/>
            </a:schemeClr>
          </a:solidFill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306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759241"/>
            <a:ext cx="8229600" cy="18353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algn="ctr">
              <a:defRPr sz="900">
                <a:solidFill>
                  <a:srgbClr val="FFFFFF"/>
                </a:solidFill>
                <a:latin typeface="+mj-lt"/>
              </a:defRPr>
            </a:lvl2pPr>
            <a:lvl3pPr algn="ctr">
              <a:defRPr sz="900">
                <a:solidFill>
                  <a:srgbClr val="FFFFFF"/>
                </a:solidFill>
                <a:latin typeface="+mj-lt"/>
              </a:defRPr>
            </a:lvl3pPr>
            <a:lvl4pPr algn="ctr">
              <a:defRPr sz="900">
                <a:solidFill>
                  <a:srgbClr val="FFFFFF"/>
                </a:solidFill>
                <a:latin typeface="+mj-lt"/>
              </a:defRPr>
            </a:lvl4pPr>
            <a:lvl5pPr algn="ctr">
              <a:defRPr sz="9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1B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12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7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783889" y="1320920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83888" y="992277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74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+ meta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711200" y="1320920"/>
            <a:ext cx="7765121" cy="3294063"/>
          </a:xfrm>
        </p:spPr>
        <p:txBody>
          <a:bodyPr>
            <a:normAutofit/>
          </a:bodyPr>
          <a:lstStyle>
            <a:lvl1pPr>
              <a:defRPr sz="1000">
                <a:solidFill>
                  <a:srgbClr val="292929"/>
                </a:solidFill>
                <a:latin typeface="+mj-lt"/>
              </a:defRPr>
            </a:lvl1pPr>
            <a:lvl2pPr>
              <a:defRPr sz="1000">
                <a:solidFill>
                  <a:srgbClr val="292929"/>
                </a:solidFill>
                <a:latin typeface="+mj-lt"/>
              </a:defRPr>
            </a:lvl2pPr>
            <a:lvl3pPr>
              <a:defRPr sz="1000">
                <a:solidFill>
                  <a:srgbClr val="292929"/>
                </a:solidFill>
                <a:latin typeface="+mj-lt"/>
              </a:defRPr>
            </a:lvl3pPr>
            <a:lvl4pPr>
              <a:defRPr sz="1000">
                <a:solidFill>
                  <a:srgbClr val="292929"/>
                </a:solidFill>
                <a:latin typeface="+mj-lt"/>
              </a:defRPr>
            </a:lvl4pPr>
            <a:lvl5pPr>
              <a:defRPr sz="10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711199" y="992277"/>
            <a:ext cx="7765125" cy="245289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19" name="Image 18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7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215900" y="102968"/>
            <a:ext cx="8683625" cy="5736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215901" y="1319758"/>
            <a:ext cx="3937454" cy="3294063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4776255" y="1319758"/>
            <a:ext cx="3937454" cy="3294063"/>
          </a:xfrm>
          <a:solidFill>
            <a:srgbClr val="DDECF8"/>
          </a:solidFill>
        </p:spPr>
        <p:txBody>
          <a:bodyPr>
            <a:normAutofit/>
          </a:bodyPr>
          <a:lstStyle>
            <a:lvl1pPr>
              <a:defRPr sz="800">
                <a:solidFill>
                  <a:srgbClr val="0F70BA"/>
                </a:solidFill>
                <a:latin typeface="+mj-lt"/>
              </a:defRPr>
            </a:lvl1pPr>
            <a:lvl2pPr>
              <a:defRPr sz="800">
                <a:solidFill>
                  <a:srgbClr val="0F70BA"/>
                </a:solidFill>
                <a:latin typeface="+mj-lt"/>
              </a:defRPr>
            </a:lvl2pPr>
            <a:lvl3pPr>
              <a:defRPr sz="800">
                <a:solidFill>
                  <a:srgbClr val="0F70BA"/>
                </a:solidFill>
                <a:latin typeface="+mj-lt"/>
              </a:defRPr>
            </a:lvl3pPr>
            <a:lvl4pPr>
              <a:defRPr sz="800">
                <a:solidFill>
                  <a:srgbClr val="0F70BA"/>
                </a:solidFill>
                <a:latin typeface="+mj-lt"/>
              </a:defRPr>
            </a:lvl4pPr>
            <a:lvl5pPr>
              <a:defRPr sz="800">
                <a:solidFill>
                  <a:srgbClr val="0F70BA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2" name="Image 11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15900" y="991115"/>
            <a:ext cx="3937456" cy="245289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4776255" y="987399"/>
            <a:ext cx="3937456" cy="245289"/>
          </a:xfrm>
          <a:solidFill>
            <a:srgbClr val="DDECF8"/>
          </a:solidFill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pour métadonnée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903"/>
            <a:ext cx="9144000" cy="588389"/>
          </a:xfrm>
          <a:prstGeom prst="rect">
            <a:avLst/>
          </a:prstGeom>
          <a:solidFill>
            <a:srgbClr val="1E84D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8476322" y="47774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5835650" y="0"/>
            <a:ext cx="3308350" cy="5143500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4"/>
          </p:nvPr>
        </p:nvSpPr>
        <p:spPr>
          <a:xfrm>
            <a:off x="296110" y="838495"/>
            <a:ext cx="5162215" cy="3928769"/>
          </a:xfrm>
        </p:spPr>
        <p:txBody>
          <a:bodyPr>
            <a:normAutofit/>
          </a:bodyPr>
          <a:lstStyle>
            <a:lvl1pPr>
              <a:defRPr sz="800">
                <a:solidFill>
                  <a:srgbClr val="292929"/>
                </a:solidFill>
                <a:latin typeface="+mj-lt"/>
              </a:defRPr>
            </a:lvl1pPr>
            <a:lvl2pPr>
              <a:defRPr sz="800">
                <a:solidFill>
                  <a:srgbClr val="292929"/>
                </a:solidFill>
                <a:latin typeface="+mj-lt"/>
              </a:defRPr>
            </a:lvl2pPr>
            <a:lvl3pPr>
              <a:defRPr sz="800">
                <a:solidFill>
                  <a:srgbClr val="292929"/>
                </a:solidFill>
                <a:latin typeface="+mj-lt"/>
              </a:defRPr>
            </a:lvl3pPr>
            <a:lvl4pPr>
              <a:defRPr sz="800">
                <a:solidFill>
                  <a:srgbClr val="292929"/>
                </a:solidFill>
                <a:latin typeface="+mj-lt"/>
              </a:defRPr>
            </a:lvl4pPr>
            <a:lvl5pPr>
              <a:defRPr sz="800">
                <a:solidFill>
                  <a:srgbClr val="292929"/>
                </a:solidFill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296110" y="509852"/>
            <a:ext cx="5162218" cy="245289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A57AE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Titre page</a:t>
            </a:r>
            <a:endParaRPr lang="fr-FR" dirty="0"/>
          </a:p>
        </p:txBody>
      </p:sp>
      <p:pic>
        <p:nvPicPr>
          <p:cNvPr id="8" name="Image 7" descr="ONPE_Logo_01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  <p:pic>
        <p:nvPicPr>
          <p:cNvPr id="9" name="Image 8" descr="ONPE_Logo_01.png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9911" r="23622" b="11352"/>
          <a:stretch/>
        </p:blipFill>
        <p:spPr>
          <a:xfrm>
            <a:off x="46195" y="53046"/>
            <a:ext cx="637328" cy="3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/>
          <p:nvPr userDrawn="1"/>
        </p:nvCxnSpPr>
        <p:spPr>
          <a:xfrm>
            <a:off x="4100286" y="8194"/>
            <a:ext cx="5067968" cy="0"/>
          </a:xfrm>
          <a:prstGeom prst="line">
            <a:avLst/>
          </a:prstGeom>
          <a:ln>
            <a:solidFill>
              <a:srgbClr val="1A61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ONPE_Logo_01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9" y="1124571"/>
            <a:ext cx="2608502" cy="106997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75299" y="2152523"/>
            <a:ext cx="4208359" cy="1087982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baseline="0" dirty="0" smtClean="0">
                <a:solidFill>
                  <a:srgbClr val="0F70C5"/>
                </a:solidFill>
                <a:latin typeface="+mj-lt"/>
                <a:ea typeface="+mj-ea"/>
                <a:cs typeface="PT Sans"/>
              </a:defRPr>
            </a:lvl1pPr>
          </a:lstStyle>
          <a:p>
            <a:r>
              <a:rPr lang="en-US" dirty="0" err="1" smtClean="0"/>
              <a:t>Titre</a:t>
            </a:r>
            <a:r>
              <a:rPr lang="en-US" dirty="0" smtClean="0"/>
              <a:t> du document</a:t>
            </a:r>
            <a:br>
              <a:rPr lang="en-US" dirty="0" smtClean="0"/>
            </a:br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75299" y="3240505"/>
            <a:ext cx="4208359" cy="296394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A6A6A6"/>
                </a:solidFill>
              </a:defRPr>
            </a:lvl1pPr>
          </a:lstStyle>
          <a:p>
            <a:pPr lvl="0"/>
            <a:r>
              <a:rPr lang="fr-FR" dirty="0" smtClean="0"/>
              <a:t>Numéro de l’édition (si besoin)</a:t>
            </a:r>
            <a:endParaRPr lang="fr-FR" dirty="0"/>
          </a:p>
        </p:txBody>
      </p:sp>
      <p:sp>
        <p:nvSpPr>
          <p:cNvPr id="30" name="Espace réservé pour une image 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100286" cy="5135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75299" y="3990474"/>
            <a:ext cx="4208359" cy="67173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Prénom Nom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Titre du poste</a:t>
            </a:r>
            <a:b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</a:b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NOM DE L’ORGANISME</a:t>
            </a:r>
          </a:p>
          <a:p>
            <a:endParaRPr lang="fr-FR" sz="1200" dirty="0">
              <a:solidFill>
                <a:srgbClr val="171B2D"/>
              </a:solidFill>
              <a:latin typeface="+mj-lt"/>
              <a:cs typeface="PT Sans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4475298" y="3530852"/>
            <a:ext cx="4208359" cy="459622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1" i="0" baseline="0">
                <a:solidFill>
                  <a:srgbClr val="292929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dirty="0" smtClean="0">
                <a:solidFill>
                  <a:srgbClr val="171B2D"/>
                </a:solidFill>
                <a:latin typeface="+mj-lt"/>
                <a:cs typeface="PT Sans"/>
              </a:rPr>
              <a:t>JJ mois AAAA (date du rapport)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78" r:id="rId3"/>
    <p:sldLayoutId id="2147493479" r:id="rId4"/>
    <p:sldLayoutId id="2147493483" r:id="rId5"/>
    <p:sldLayoutId id="2147493480" r:id="rId6"/>
    <p:sldLayoutId id="2147493481" r:id="rId7"/>
    <p:sldLayoutId id="2147493482" r:id="rId8"/>
    <p:sldLayoutId id="2147493456" r:id="rId9"/>
    <p:sldLayoutId id="2147493470" r:id="rId10"/>
    <p:sldLayoutId id="2147493457" r:id="rId11"/>
    <p:sldLayoutId id="2147493484" r:id="rId12"/>
    <p:sldLayoutId id="2147493472" r:id="rId13"/>
    <p:sldLayoutId id="2147493474" r:id="rId14"/>
    <p:sldLayoutId id="2147493471" r:id="rId15"/>
    <p:sldLayoutId id="2147493473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465070" y="3186857"/>
            <a:ext cx="4208359" cy="29639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dirty="0" smtClean="0"/>
              <a:t> </a:t>
            </a:r>
            <a:r>
              <a:rPr lang="fr-FR" dirty="0"/>
              <a:t>Plateformes Wimoov </a:t>
            </a:r>
            <a:r>
              <a:rPr lang="fr-FR" b="0" dirty="0"/>
              <a:t/>
            </a:r>
            <a:br>
              <a:rPr lang="fr-FR" b="0" dirty="0"/>
            </a:br>
            <a:r>
              <a:rPr lang="fr-FR" dirty="0"/>
              <a:t>La mobilité durable </a:t>
            </a:r>
            <a:r>
              <a:rPr lang="fr-FR" dirty="0" smtClean="0"/>
              <a:t>accessible à </a:t>
            </a:r>
            <a:r>
              <a:rPr lang="fr-FR" dirty="0"/>
              <a:t>tous !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Julie CATHALA</a:t>
            </a:r>
          </a:p>
          <a:p>
            <a:r>
              <a:rPr lang="fr-FR" dirty="0" smtClean="0"/>
              <a:t>Directrice régionale Nouvelle-Aquitaine</a:t>
            </a:r>
          </a:p>
          <a:p>
            <a:r>
              <a:rPr lang="fr-FR" dirty="0" smtClean="0"/>
              <a:t>WIMOOV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23/11/2018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" y="54012"/>
            <a:ext cx="2303833" cy="23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Wimoov, leader national en matière de mobilité inclusive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Wimoov en chiffres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Les CEE comme outil de valorisation et de développement 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0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Wimoov, leader national en matière de mobilité inclusive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Association née en </a:t>
            </a:r>
            <a:r>
              <a:rPr lang="fr-FR" dirty="0" smtClean="0"/>
              <a:t>1998</a:t>
            </a:r>
            <a:endParaRPr lang="fr-FR" dirty="0"/>
          </a:p>
          <a:p>
            <a:r>
              <a:rPr lang="fr-FR" dirty="0" smtClean="0"/>
              <a:t>Acteur </a:t>
            </a:r>
            <a:r>
              <a:rPr lang="fr-FR" dirty="0"/>
              <a:t>pionnier de la mobilité en France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1050" b="1" dirty="0" smtClean="0"/>
              <a:t>Objectif </a:t>
            </a:r>
            <a:r>
              <a:rPr lang="fr-FR" sz="1050" b="1" dirty="0"/>
              <a:t>? </a:t>
            </a:r>
            <a:r>
              <a:rPr lang="fr-FR" sz="1050" dirty="0"/>
              <a:t>Accompagner les publics en situation de fragilité vers une </a:t>
            </a:r>
            <a:r>
              <a:rPr lang="fr-FR" sz="1050" dirty="0" smtClean="0"/>
              <a:t>mobilité </a:t>
            </a:r>
            <a:r>
              <a:rPr lang="fr-FR" sz="1050" b="1" dirty="0" smtClean="0"/>
              <a:t>autonome</a:t>
            </a:r>
            <a:r>
              <a:rPr lang="fr-FR" sz="1050" dirty="0" smtClean="0"/>
              <a:t> </a:t>
            </a:r>
            <a:r>
              <a:rPr lang="fr-FR" sz="1050" dirty="0"/>
              <a:t>et </a:t>
            </a:r>
            <a:r>
              <a:rPr lang="fr-FR" sz="1050" b="1" dirty="0"/>
              <a:t>durable</a:t>
            </a:r>
          </a:p>
          <a:p>
            <a:pPr algn="ctr"/>
            <a:endParaRPr lang="fr-FR" sz="1050" dirty="0"/>
          </a:p>
          <a:p>
            <a:pPr marL="0" indent="0" algn="ctr">
              <a:buNone/>
            </a:pPr>
            <a:r>
              <a:rPr lang="fr-FR" sz="1050" b="1" dirty="0"/>
              <a:t>Comment ? </a:t>
            </a:r>
            <a:r>
              <a:rPr lang="fr-FR" sz="1050" dirty="0"/>
              <a:t>Via des plateformes de mobilité, dispositifs de mobilité </a:t>
            </a:r>
            <a:r>
              <a:rPr lang="fr-FR" sz="1050" dirty="0" smtClean="0"/>
              <a:t>inclusive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mobilité est une compétence que développe chaque personne afin de se déplacer de manière autonome et efficace face à des besoins familiaux, sociaux et </a:t>
            </a:r>
            <a:r>
              <a:rPr lang="fr-FR" dirty="0" smtClean="0"/>
              <a:t>professionnels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Par mobilité inclusive, on entend une mobilité autonome et accessible à tous, qui vise à proposer des solutions physiquement et financièrement adaptées aux personnes les plus fragiles / aux catégories de populations aujourd’hui trop souvent exclues d’un accès à la </a:t>
            </a:r>
            <a:r>
              <a:rPr lang="fr-FR" dirty="0" smtClean="0"/>
              <a:t>mobilité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smtClean="0"/>
              <a:t>Eléments de 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47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Wimoov en chiffres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smtClean="0"/>
              <a:t>27 plateformes mobilité en France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 smtClean="0"/>
              <a:t>L’accompagnement Wimoov </a:t>
            </a:r>
            <a:endParaRPr lang="fr-FR" dirty="0"/>
          </a:p>
        </p:txBody>
      </p:sp>
      <p:pic>
        <p:nvPicPr>
          <p:cNvPr id="2050" name="Picture 2" descr="C:\Users\Julie CATHALA\Desktop\WIMOOV\03 COMMUNICATION\Parcours-accompagnement-Mobilité_v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2275" r="5442" b="5627"/>
          <a:stretch/>
        </p:blipFill>
        <p:spPr bwMode="auto">
          <a:xfrm>
            <a:off x="5071530" y="1255454"/>
            <a:ext cx="3314700" cy="38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16258"/>
          <a:stretch/>
        </p:blipFill>
        <p:spPr bwMode="auto">
          <a:xfrm>
            <a:off x="502888" y="1379133"/>
            <a:ext cx="3107209" cy="341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4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Wimoov en chiffres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3684" r="31601" b="19079"/>
          <a:stretch/>
        </p:blipFill>
        <p:spPr bwMode="auto">
          <a:xfrm>
            <a:off x="627564" y="859088"/>
            <a:ext cx="7888872" cy="41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7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smtClean="0"/>
              <a:t>Les CEE comme outil de valorisation et de développement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9125" y="1320920"/>
            <a:ext cx="7765121" cy="3294063"/>
          </a:xfrm>
        </p:spPr>
        <p:txBody>
          <a:bodyPr/>
          <a:lstStyle/>
          <a:p>
            <a:r>
              <a:rPr lang="fr-FR" dirty="0" smtClean="0"/>
              <a:t>Un appel </a:t>
            </a:r>
            <a:r>
              <a:rPr lang="fr-FR" dirty="0"/>
              <a:t>à </a:t>
            </a:r>
            <a:r>
              <a:rPr lang="fr-FR" dirty="0" smtClean="0"/>
              <a:t>projets « Programmes </a:t>
            </a:r>
            <a:r>
              <a:rPr lang="fr-FR" dirty="0"/>
              <a:t>d’accompagnement en faveur des économies d’énergie pour les ménages en situation de précarité </a:t>
            </a:r>
            <a:r>
              <a:rPr lang="fr-FR" dirty="0" smtClean="0"/>
              <a:t>énergétique »</a:t>
            </a:r>
          </a:p>
          <a:p>
            <a:r>
              <a:rPr lang="fr-FR" dirty="0" smtClean="0"/>
              <a:t>Un public vulnérable du point de vue de la mobilité </a:t>
            </a:r>
          </a:p>
          <a:p>
            <a:r>
              <a:rPr lang="fr-FR" dirty="0" smtClean="0"/>
              <a:t>Des actions visant à renforcer l’usage de modes alternatifs à la voiture individuelle </a:t>
            </a:r>
          </a:p>
          <a:p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  <a:p>
            <a:pPr marL="0" indent="0" algn="ctr">
              <a:spcBef>
                <a:spcPts val="0"/>
              </a:spcBef>
              <a:buNone/>
            </a:pPr>
            <a:endParaRPr lang="fr-FR" sz="105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r-FR" sz="1050" b="1" dirty="0"/>
              <a:t> </a:t>
            </a:r>
            <a:r>
              <a:rPr lang="fr-FR" sz="1050" b="1" dirty="0" smtClean="0"/>
              <a:t>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050" b="1" dirty="0" smtClean="0"/>
              <a:t>Wimoov valorise les soutiens des éligibles sous forme de CEE et réinvestit les gains sur les territoires</a:t>
            </a:r>
          </a:p>
          <a:p>
            <a:pPr marL="0" indent="0" algn="ctr">
              <a:buNone/>
            </a:pPr>
            <a:endParaRPr lang="fr-FR" sz="1050" b="1" dirty="0"/>
          </a:p>
          <a:p>
            <a:pPr marL="0" indent="0" algn="ctr">
              <a:buNone/>
            </a:pPr>
            <a:endParaRPr lang="fr-FR" sz="1050" b="1" dirty="0" smtClean="0">
              <a:solidFill>
                <a:srgbClr val="C8181F"/>
              </a:solidFill>
            </a:endParaRPr>
          </a:p>
          <a:p>
            <a:pPr marL="0" indent="0" algn="ctr">
              <a:buNone/>
            </a:pPr>
            <a:r>
              <a:rPr lang="fr-FR" sz="1050" b="1" dirty="0" smtClean="0"/>
              <a:t> </a:t>
            </a:r>
            <a:endParaRPr lang="fr-FR" sz="1050" b="1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smtClean="0"/>
              <a:t>Un montage innovant</a:t>
            </a:r>
            <a:endParaRPr lang="fr-FR" dirty="0"/>
          </a:p>
        </p:txBody>
      </p:sp>
      <p:sp>
        <p:nvSpPr>
          <p:cNvPr id="6" name="Rectangle avec flèche vers le bas 5"/>
          <p:cNvSpPr/>
          <p:nvPr/>
        </p:nvSpPr>
        <p:spPr>
          <a:xfrm>
            <a:off x="619125" y="1275666"/>
            <a:ext cx="7924800" cy="1391334"/>
          </a:xfrm>
          <a:prstGeom prst="downArrowCallout">
            <a:avLst>
              <a:gd name="adj1" fmla="val 12347"/>
              <a:gd name="adj2" fmla="val 18674"/>
              <a:gd name="adj3" fmla="val 25000"/>
              <a:gd name="adj4" fmla="val 6497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761610" y="2969663"/>
            <a:ext cx="7620781" cy="1915870"/>
            <a:chOff x="368135" y="2969663"/>
            <a:chExt cx="7620781" cy="1915870"/>
          </a:xfrm>
        </p:grpSpPr>
        <p:sp>
          <p:nvSpPr>
            <p:cNvPr id="8" name="ZoneTexte 7"/>
            <p:cNvSpPr txBox="1"/>
            <p:nvPr/>
          </p:nvSpPr>
          <p:spPr>
            <a:xfrm>
              <a:off x="368135" y="333417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292929"/>
                  </a:solidFill>
                </a:rPr>
                <a:t>Collectivité </a:t>
              </a:r>
            </a:p>
            <a:p>
              <a:r>
                <a:rPr lang="fr-FR" sz="1200" dirty="0" smtClean="0">
                  <a:solidFill>
                    <a:srgbClr val="292929"/>
                  </a:solidFill>
                </a:rPr>
                <a:t>territoriale</a:t>
              </a:r>
              <a:endParaRPr lang="fr-FR" sz="1200" dirty="0">
                <a:solidFill>
                  <a:srgbClr val="292929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35" y="3287154"/>
              <a:ext cx="628465" cy="555695"/>
            </a:xfrm>
            <a:prstGeom prst="rect">
              <a:avLst/>
            </a:prstGeom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1391172" y="3565000"/>
              <a:ext cx="16014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758059" y="3426501"/>
              <a:ext cx="505267" cy="27699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F70B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292929"/>
                  </a:solidFill>
                </a:rPr>
                <a:t>100€</a:t>
              </a:r>
              <a:endParaRPr lang="fr-FR" sz="1200" dirty="0">
                <a:solidFill>
                  <a:srgbClr val="292929"/>
                </a:solidFill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V="1">
              <a:off x="2700222" y="3966358"/>
              <a:ext cx="672370" cy="703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945483" y="4254591"/>
              <a:ext cx="644728" cy="27699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F70B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292929"/>
                  </a:solidFill>
                </a:rPr>
                <a:t>+40% €</a:t>
              </a:r>
              <a:endParaRPr lang="fr-FR" sz="1200" dirty="0">
                <a:solidFill>
                  <a:srgbClr val="292929"/>
                </a:solidFill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3985754" y="3564999"/>
              <a:ext cx="16014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352641" y="3426500"/>
              <a:ext cx="505267" cy="27699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F70B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292929"/>
                  </a:solidFill>
                </a:rPr>
                <a:t>140€</a:t>
              </a:r>
              <a:endParaRPr lang="fr-FR" sz="1200" dirty="0">
                <a:solidFill>
                  <a:srgbClr val="292929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040" y="2969663"/>
              <a:ext cx="1267101" cy="59533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980" y="3307751"/>
              <a:ext cx="611516" cy="610483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716" y="3566869"/>
              <a:ext cx="686227" cy="686227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1529709" y="4454646"/>
              <a:ext cx="11705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i="1" dirty="0" smtClean="0">
                  <a:solidFill>
                    <a:srgbClr val="292929"/>
                  </a:solidFill>
                </a:rPr>
                <a:t>Transformation</a:t>
              </a:r>
            </a:p>
            <a:p>
              <a:r>
                <a:rPr lang="fr-FR" sz="1050" i="1" dirty="0">
                  <a:solidFill>
                    <a:srgbClr val="292929"/>
                  </a:solidFill>
                </a:rPr>
                <a:t>d</a:t>
              </a:r>
              <a:r>
                <a:rPr lang="fr-FR" sz="1050" i="1" dirty="0" smtClean="0">
                  <a:solidFill>
                    <a:srgbClr val="292929"/>
                  </a:solidFill>
                </a:rPr>
                <a:t>es CEE en €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583331" y="3795835"/>
              <a:ext cx="8547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i="1" dirty="0" smtClean="0">
                  <a:solidFill>
                    <a:srgbClr val="292929"/>
                  </a:solidFill>
                </a:rPr>
                <a:t>Subvention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40333" y="4399539"/>
              <a:ext cx="184858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i="1" dirty="0" smtClean="0">
                  <a:solidFill>
                    <a:srgbClr val="292929"/>
                  </a:solidFill>
                </a:rPr>
                <a:t>Réinvestissement des fonds</a:t>
              </a:r>
            </a:p>
            <a:p>
              <a:r>
                <a:rPr lang="fr-FR" sz="1050" i="1" dirty="0">
                  <a:solidFill>
                    <a:srgbClr val="292929"/>
                  </a:solidFill>
                </a:rPr>
                <a:t>s</a:t>
              </a:r>
              <a:r>
                <a:rPr lang="fr-FR" sz="1050" i="1" dirty="0" smtClean="0">
                  <a:solidFill>
                    <a:srgbClr val="292929"/>
                  </a:solidFill>
                </a:rPr>
                <a:t>ur les territoires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375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Les CEE comme outil de valorisation et de </a:t>
            </a:r>
            <a:r>
              <a:rPr lang="fr-FR" dirty="0" smtClean="0"/>
              <a:t>développement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Un </a:t>
            </a:r>
            <a:r>
              <a:rPr lang="fr-FR" b="1" dirty="0"/>
              <a:t>déploiement du programme au national </a:t>
            </a:r>
            <a:endParaRPr lang="fr-FR" b="1" dirty="0" smtClean="0"/>
          </a:p>
          <a:p>
            <a:pPr lvl="0"/>
            <a:r>
              <a:rPr lang="fr-FR" dirty="0"/>
              <a:t>Accompagner 9 000 personnes par an en situation de précarité énergétique</a:t>
            </a:r>
          </a:p>
          <a:p>
            <a:pPr lvl="0"/>
            <a:r>
              <a:rPr lang="fr-FR" dirty="0"/>
              <a:t>Analyser les pratiques de mobilité durable des publics accompagnés par Wimoov</a:t>
            </a:r>
          </a:p>
          <a:p>
            <a:pPr lvl="0"/>
            <a:r>
              <a:rPr lang="fr-FR" dirty="0"/>
              <a:t>Créer des nouveaux services de mobilité durable sur les territoires d’intervention Wimoov, afin de réduire l’impact énergétique des publics accompagnés</a:t>
            </a:r>
          </a:p>
          <a:p>
            <a:pPr marL="0" indent="0">
              <a:buNone/>
            </a:pPr>
            <a:endParaRPr lang="fr-FR" dirty="0"/>
          </a:p>
          <a:p>
            <a:pPr lvl="2">
              <a:buFont typeface="Symbol"/>
              <a:buChar char="Þ"/>
            </a:pPr>
            <a:r>
              <a:rPr lang="fr-FR" dirty="0" smtClean="0">
                <a:solidFill>
                  <a:srgbClr val="1C1C1C"/>
                </a:solidFill>
              </a:rPr>
              <a:t>Volume total CEE </a:t>
            </a:r>
            <a:r>
              <a:rPr lang="fr-FR" dirty="0">
                <a:solidFill>
                  <a:srgbClr val="1C1C1C"/>
                </a:solidFill>
              </a:rPr>
              <a:t>visé </a:t>
            </a:r>
            <a:r>
              <a:rPr lang="fr-FR" dirty="0" smtClean="0">
                <a:solidFill>
                  <a:srgbClr val="1C1C1C"/>
                </a:solidFill>
              </a:rPr>
              <a:t>de </a:t>
            </a:r>
            <a:r>
              <a:rPr lang="fr-FR" dirty="0">
                <a:solidFill>
                  <a:srgbClr val="1C1C1C"/>
                </a:solidFill>
              </a:rPr>
              <a:t>187 670 000 kWh cumac </a:t>
            </a:r>
            <a:r>
              <a:rPr lang="fr-FR" dirty="0" smtClean="0">
                <a:solidFill>
                  <a:srgbClr val="1C1C1C"/>
                </a:solidFill>
              </a:rPr>
              <a:t>minimum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Un socle d’investissement commun aux territoires…</a:t>
            </a:r>
          </a:p>
          <a:p>
            <a:r>
              <a:rPr lang="fr-FR" dirty="0" smtClean="0"/>
              <a:t>Financements de 8 postes de chargés de transition numérique et énergétique </a:t>
            </a:r>
          </a:p>
          <a:p>
            <a:r>
              <a:rPr lang="fr-FR" dirty="0" smtClean="0"/>
              <a:t>Achat de matériel informatique</a:t>
            </a:r>
          </a:p>
          <a:p>
            <a:endParaRPr lang="fr-FR" dirty="0" smtClean="0">
              <a:solidFill>
                <a:srgbClr val="C8181F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…et un développement de services adaptés </a:t>
            </a:r>
          </a:p>
          <a:p>
            <a:pPr marL="0" indent="0">
              <a:buNone/>
            </a:pPr>
            <a:r>
              <a:rPr lang="fr-FR" dirty="0" smtClean="0"/>
              <a:t>En Gironde : </a:t>
            </a:r>
          </a:p>
          <a:p>
            <a:r>
              <a:rPr lang="fr-FR" dirty="0" smtClean="0"/>
              <a:t>Création d’une formation « mobilité et numérique »</a:t>
            </a:r>
          </a:p>
          <a:p>
            <a:r>
              <a:rPr lang="fr-FR" dirty="0" smtClean="0"/>
              <a:t>Achat de 3 nouveaux vélos à assistance électrique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smtClean="0"/>
              <a:t>Les avancées du programme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77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Plateformes Wimoov </a:t>
            </a:r>
            <a:r>
              <a:rPr lang="fr-FR" b="0" dirty="0"/>
              <a:t/>
            </a:r>
            <a:br>
              <a:rPr lang="fr-FR" b="0" dirty="0"/>
            </a:br>
            <a:r>
              <a:rPr lang="fr-FR" dirty="0"/>
              <a:t>La mobilité durable accessible à tous !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8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PE_Masque_PowerPoint">
  <a:themeElements>
    <a:clrScheme name="Personnalisée 2">
      <a:dk1>
        <a:srgbClr val="CB151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_ONPE_Masque_PowerPoint" id="{13ABA11B-5486-4404-BF0B-C6AD893CE53E}" vid="{9A566B91-63A3-4833-81C6-3CD956092DB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Présentation_ONPE_Masque_PowerPoint</Template>
  <TotalTime>10186</TotalTime>
  <Words>319</Words>
  <Application>Microsoft Office PowerPoint</Application>
  <PresentationFormat>Affichage à l'écran (16:9)</PresentationFormat>
  <Paragraphs>74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Lato Light</vt:lpstr>
      <vt:lpstr>Montserrat</vt:lpstr>
      <vt:lpstr>PT Sans</vt:lpstr>
      <vt:lpstr>Symbol</vt:lpstr>
      <vt:lpstr>Times</vt:lpstr>
      <vt:lpstr>Trebuchet MS</vt:lpstr>
      <vt:lpstr>ONPE_Masque_PowerPoint</vt:lpstr>
      <vt:lpstr> Plateformes Wimoov  La mobilité durable accessible à tous 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Plateformes Wimoov  La mobilité durable accessible à tous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DEVALIERE Isolde</cp:lastModifiedBy>
  <cp:revision>1007</cp:revision>
  <dcterms:created xsi:type="dcterms:W3CDTF">2010-04-12T23:12:02Z</dcterms:created>
  <dcterms:modified xsi:type="dcterms:W3CDTF">2018-11-20T17:48:36Z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