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5" r:id="rId4"/>
  </p:sldMasterIdLst>
  <p:notesMasterIdLst>
    <p:notesMasterId r:id="rId13"/>
  </p:notesMasterIdLst>
  <p:handoutMasterIdLst>
    <p:handoutMasterId r:id="rId14"/>
  </p:handoutMasterIdLst>
  <p:sldIdLst>
    <p:sldId id="306" r:id="rId5"/>
    <p:sldId id="329" r:id="rId6"/>
    <p:sldId id="316" r:id="rId7"/>
    <p:sldId id="332" r:id="rId8"/>
    <p:sldId id="333" r:id="rId9"/>
    <p:sldId id="334" r:id="rId10"/>
    <p:sldId id="335" r:id="rId11"/>
    <p:sldId id="33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E84D1"/>
    <a:srgbClr val="DDECF8"/>
    <a:srgbClr val="1C1C1C"/>
    <a:srgbClr val="0A57AE"/>
    <a:srgbClr val="171B2D"/>
    <a:srgbClr val="C8181F"/>
    <a:srgbClr val="0F70C5"/>
    <a:srgbClr val="0F70BA"/>
    <a:srgbClr val="2B8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6664" autoAdjust="0"/>
  </p:normalViewPr>
  <p:slideViewPr>
    <p:cSldViewPr snapToGrid="0" snapToObjects="1">
      <p:cViewPr varScale="1">
        <p:scale>
          <a:sx n="86" d="100"/>
          <a:sy n="86" d="100"/>
        </p:scale>
        <p:origin x="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4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2EEBD-A7B9-4C46-85CC-0951F429960F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B1C1-58F5-C746-8214-0EDC406ACE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1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B3DFE-BD6B-F642-9D79-E0E5204B42C8}" type="datetimeFigureOut">
              <a:rPr lang="fr-FR" smtClean="0"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92DA-E3C1-DB45-8F57-57DE171464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483940" y="1895227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 smtClean="0"/>
              <a:t>Titre</a:t>
            </a:r>
            <a:r>
              <a:rPr lang="en-US" dirty="0" smtClean="0"/>
              <a:t> du document</a:t>
            </a:r>
            <a:br>
              <a:rPr lang="en-US" dirty="0" smtClean="0"/>
            </a:b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2483940" y="2983209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 smtClean="0"/>
              <a:t>Numéro de l’édition (si besoin)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483940" y="3733178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483939" y="3273556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-6773" y="8194"/>
            <a:ext cx="9168254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60" y="826636"/>
            <a:ext cx="2608502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6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7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84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pour métadonnée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17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err="1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pic>
        <p:nvPicPr>
          <p:cNvPr id="23" name="Image 22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2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711200" y="1320920"/>
            <a:ext cx="7765121" cy="3294063"/>
          </a:xfrm>
        </p:spPr>
        <p:txBody>
          <a:bodyPr>
            <a:normAutofit/>
          </a:bodyPr>
          <a:lstStyle>
            <a:lvl1pPr>
              <a:defRPr sz="1000">
                <a:solidFill>
                  <a:srgbClr val="292929"/>
                </a:solidFill>
                <a:latin typeface="+mj-lt"/>
              </a:defRPr>
            </a:lvl1pPr>
            <a:lvl2pPr>
              <a:defRPr sz="1000">
                <a:solidFill>
                  <a:srgbClr val="292929"/>
                </a:solidFill>
                <a:latin typeface="+mj-lt"/>
              </a:defRPr>
            </a:lvl2pPr>
            <a:lvl3pPr>
              <a:defRPr sz="1000">
                <a:solidFill>
                  <a:srgbClr val="292929"/>
                </a:solidFill>
                <a:latin typeface="+mj-lt"/>
              </a:defRPr>
            </a:lvl3pPr>
            <a:lvl4pPr>
              <a:defRPr sz="1000">
                <a:solidFill>
                  <a:srgbClr val="292929"/>
                </a:solidFill>
                <a:latin typeface="+mj-lt"/>
              </a:defRPr>
            </a:lvl4pPr>
            <a:lvl5pPr>
              <a:defRPr sz="10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711199" y="992277"/>
            <a:ext cx="7765125" cy="24528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pour métadonnée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  <p:pic>
        <p:nvPicPr>
          <p:cNvPr id="9" name="Image 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9" y="1124571"/>
            <a:ext cx="2608502" cy="106997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75299" y="2152523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 smtClean="0"/>
              <a:t>Titre</a:t>
            </a:r>
            <a:r>
              <a:rPr lang="en-US" dirty="0" smtClean="0"/>
              <a:t> du document</a:t>
            </a:r>
            <a:br>
              <a:rPr lang="en-US" dirty="0" smtClean="0"/>
            </a:b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75299" y="3240505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 smtClean="0"/>
              <a:t>Numéro de l’édition (si besoin)</a:t>
            </a:r>
            <a:endParaRPr lang="fr-FR" dirty="0"/>
          </a:p>
        </p:txBody>
      </p:sp>
      <p:sp>
        <p:nvSpPr>
          <p:cNvPr id="30" name="Espace réservé pour une image 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00286" cy="5135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75299" y="3990474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75298" y="3530852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78" r:id="rId3"/>
    <p:sldLayoutId id="2147493479" r:id="rId4"/>
    <p:sldLayoutId id="2147493483" r:id="rId5"/>
    <p:sldLayoutId id="2147493480" r:id="rId6"/>
    <p:sldLayoutId id="2147493481" r:id="rId7"/>
    <p:sldLayoutId id="2147493482" r:id="rId8"/>
    <p:sldLayoutId id="2147493456" r:id="rId9"/>
    <p:sldLayoutId id="2147493470" r:id="rId10"/>
    <p:sldLayoutId id="2147493457" r:id="rId11"/>
    <p:sldLayoutId id="2147493484" r:id="rId12"/>
    <p:sldLayoutId id="2147493472" r:id="rId13"/>
    <p:sldLayoutId id="2147493474" r:id="rId14"/>
    <p:sldLayoutId id="2147493471" r:id="rId15"/>
    <p:sldLayoutId id="2147493473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Taillant_ADEME" TargetMode="External"/><Relationship Id="rId2" Type="http://schemas.openxmlformats.org/officeDocument/2006/relationships/hyperlink" Target="mailto:pierre.taillant@ademe.f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83940" y="1895227"/>
            <a:ext cx="4615129" cy="1087982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GéoVHEM</a:t>
            </a:r>
            <a:r>
              <a:rPr lang="fr-FR" dirty="0" smtClean="0"/>
              <a:t> : un </a:t>
            </a:r>
            <a:r>
              <a:rPr lang="fr-FR" dirty="0" smtClean="0"/>
              <a:t>outil </a:t>
            </a:r>
            <a:r>
              <a:rPr lang="fr-FR" dirty="0" smtClean="0"/>
              <a:t>de modélisation et de visualisation de la précarité énergétique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483940" y="3733178"/>
            <a:ext cx="4208359" cy="581128"/>
          </a:xfrm>
        </p:spPr>
        <p:txBody>
          <a:bodyPr>
            <a:normAutofit/>
          </a:bodyPr>
          <a:lstStyle/>
          <a:p>
            <a:r>
              <a:rPr lang="fr-FR" sz="1400" b="1" dirty="0" smtClean="0"/>
              <a:t>Pierre TAILLANT</a:t>
            </a:r>
          </a:p>
          <a:p>
            <a:r>
              <a:rPr lang="fr-FR" sz="1400" b="1" dirty="0" smtClean="0"/>
              <a:t>Service Transports et Mobilité de l’ADEME</a:t>
            </a:r>
            <a:endParaRPr lang="fr-FR" sz="1400" b="1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23 novembre 2018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" y="54012"/>
            <a:ext cx="2303833" cy="23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600" dirty="0" err="1" smtClean="0"/>
              <a:t>GéoVHEM</a:t>
            </a:r>
            <a:r>
              <a:rPr lang="fr-FR" sz="1600" dirty="0" smtClean="0"/>
              <a:t> : pour quoi faire, pour qui ?</a:t>
            </a:r>
            <a:endParaRPr lang="fr-FR" sz="1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Les </a:t>
            </a:r>
            <a:r>
              <a:rPr lang="fr-FR" sz="1600" dirty="0" smtClean="0"/>
              <a:t>principales composantes </a:t>
            </a:r>
            <a:r>
              <a:rPr lang="fr-FR" sz="1600" dirty="0"/>
              <a:t>de </a:t>
            </a:r>
            <a:r>
              <a:rPr lang="fr-FR" sz="1600" dirty="0" err="1"/>
              <a:t>GéoVHEM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2706480" y="2563551"/>
            <a:ext cx="5678695" cy="1945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dirty="0"/>
              <a:t>Les indicateurs de précarité énergétique de </a:t>
            </a:r>
            <a:r>
              <a:rPr lang="fr-FR" sz="1600" dirty="0" err="1"/>
              <a:t>GéoVHEM</a:t>
            </a:r>
            <a:endParaRPr lang="fr-FR" sz="16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2706480" y="3302141"/>
            <a:ext cx="5678695" cy="819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fr-FR" sz="1600" dirty="0"/>
              <a:t>Exemples de cartographie mobilité du CD des Deux Sèvres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2706480" y="4262969"/>
            <a:ext cx="5678695" cy="19459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1600" dirty="0"/>
              <a:t>Bilan et </a:t>
            </a:r>
            <a:r>
              <a:rPr lang="fr-FR" sz="1600" dirty="0" smtClean="0"/>
              <a:t>perspectives 2019-2021 </a:t>
            </a:r>
            <a:r>
              <a:rPr lang="fr-FR" sz="1600" dirty="0"/>
              <a:t>pour </a:t>
            </a:r>
            <a:r>
              <a:rPr lang="fr-FR" sz="1600" dirty="0" err="1"/>
              <a:t>GéoVHEM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66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6002" y="872033"/>
            <a:ext cx="8183419" cy="3974288"/>
          </a:xfrm>
        </p:spPr>
        <p:txBody>
          <a:bodyPr>
            <a:noAutofit/>
          </a:bodyPr>
          <a:lstStyle/>
          <a:p>
            <a:r>
              <a:rPr lang="fr-FR" sz="1800" dirty="0"/>
              <a:t>Une réponse aux difficultés d’appréhender la précarité énergétique au niveau territorial : consommations énergétiques logement/mobilité, dépenses associées, revenus et comportements des ménages, localisation et caractéristiques du logement et des ménages…  </a:t>
            </a:r>
            <a:endParaRPr lang="fr-FR" sz="1800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sz="1800" dirty="0"/>
              <a:t>Besoins de repérage et d’analyse :</a:t>
            </a:r>
          </a:p>
          <a:p>
            <a:pPr lvl="1"/>
            <a:r>
              <a:rPr lang="fr-FR" sz="1800" dirty="0"/>
              <a:t>De la vulnérabilité énergétique globale (logement/mobilité)</a:t>
            </a:r>
          </a:p>
          <a:p>
            <a:pPr lvl="1"/>
            <a:r>
              <a:rPr lang="fr-FR" sz="1800" dirty="0"/>
              <a:t>De la répartition géographique, par typologie de ménages et de logements </a:t>
            </a:r>
            <a:endParaRPr lang="fr-FR" sz="1800" dirty="0" smtClean="0"/>
          </a:p>
          <a:p>
            <a:pPr marL="457200" lvl="1" indent="0">
              <a:buNone/>
            </a:pPr>
            <a:endParaRPr lang="fr-FR" dirty="0"/>
          </a:p>
          <a:p>
            <a:r>
              <a:rPr lang="fr-FR" sz="1800" dirty="0"/>
              <a:t>Informer les élus, aider les acteurs territoriaux à élaborer des politiques publiques en phase avec les objectifs du Plan Climat et des politiques de mobilité plus </a:t>
            </a:r>
            <a:r>
              <a:rPr lang="fr-FR" sz="1800" dirty="0" smtClean="0"/>
              <a:t>inclusives, Loi d’orientation des mobilités   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6" name="Espace réservé du texte 7"/>
          <p:cNvSpPr>
            <a:spLocks noGrp="1"/>
          </p:cNvSpPr>
          <p:nvPr>
            <p:ph sz="quarter" idx="10"/>
          </p:nvPr>
        </p:nvSpPr>
        <p:spPr>
          <a:xfrm>
            <a:off x="215900" y="102968"/>
            <a:ext cx="8683625" cy="495548"/>
          </a:xfrm>
        </p:spPr>
        <p:txBody>
          <a:bodyPr>
            <a:normAutofit/>
          </a:bodyPr>
          <a:lstStyle/>
          <a:p>
            <a:r>
              <a:rPr lang="fr-FR" dirty="0" err="1"/>
              <a:t>GéoVHEM</a:t>
            </a:r>
            <a:r>
              <a:rPr lang="fr-FR" dirty="0"/>
              <a:t> : pour quoi faire, pour qui  ?</a:t>
            </a:r>
          </a:p>
        </p:txBody>
      </p:sp>
    </p:spTree>
    <p:extLst>
      <p:ext uri="{BB962C8B-B14F-4D97-AF65-F5344CB8AC3E}">
        <p14:creationId xmlns:p14="http://schemas.microsoft.com/office/powerpoint/2010/main" val="89147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752583"/>
            <a:ext cx="8778471" cy="4293241"/>
          </a:xfrm>
        </p:spPr>
        <p:txBody>
          <a:bodyPr>
            <a:noAutofit/>
          </a:bodyPr>
          <a:lstStyle/>
          <a:p>
            <a:pPr lvl="1"/>
            <a:r>
              <a:rPr lang="fr-FR" sz="1600" dirty="0" smtClean="0"/>
              <a:t>Base de données </a:t>
            </a:r>
            <a:r>
              <a:rPr lang="fr-FR" sz="1600" dirty="0"/>
              <a:t>associant à chaque ménage français les caractéristiques et les données reliées à la vulnérabilité énergétique globale</a:t>
            </a:r>
          </a:p>
          <a:p>
            <a:pPr lvl="1"/>
            <a:r>
              <a:rPr lang="fr-FR" sz="1600" dirty="0"/>
              <a:t>Outil web de visualisation cartographique des consommations d’énergies dans le logement et la mobilité, croisées avec les ressources financières des ménages </a:t>
            </a:r>
          </a:p>
          <a:p>
            <a:pPr lvl="1"/>
            <a:r>
              <a:rPr lang="fr-FR" sz="1600" dirty="0"/>
              <a:t>Permet la production de cartes à différentes échelles territoriales : de la France entière à l’IRIS (7 mailles territoriales) 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6" name="Espace réservé du texte 7"/>
          <p:cNvSpPr>
            <a:spLocks noGrp="1"/>
          </p:cNvSpPr>
          <p:nvPr>
            <p:ph sz="quarter" idx="10"/>
          </p:nvPr>
        </p:nvSpPr>
        <p:spPr>
          <a:xfrm>
            <a:off x="215900" y="102968"/>
            <a:ext cx="8683625" cy="495548"/>
          </a:xfrm>
        </p:spPr>
        <p:txBody>
          <a:bodyPr>
            <a:normAutofit/>
          </a:bodyPr>
          <a:lstStyle/>
          <a:p>
            <a:r>
              <a:rPr lang="fr-FR" dirty="0" smtClean="0"/>
              <a:t>Les principales composantes de </a:t>
            </a:r>
            <a:r>
              <a:rPr lang="fr-FR" dirty="0" err="1" smtClean="0"/>
              <a:t>GéoVHEM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87" y="2513136"/>
            <a:ext cx="3393057" cy="2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6002" y="1013349"/>
            <a:ext cx="8183419" cy="2394869"/>
          </a:xfrm>
        </p:spPr>
        <p:txBody>
          <a:bodyPr>
            <a:noAutofit/>
          </a:bodyPr>
          <a:lstStyle/>
          <a:p>
            <a:r>
              <a:rPr lang="fr-FR" sz="1800" b="1" dirty="0"/>
              <a:t>Le taux d’effort énergétique (TEE) </a:t>
            </a:r>
            <a:r>
              <a:rPr lang="fr-FR" sz="1800" dirty="0"/>
              <a:t>: correspond à la part du revenu disponible consacrée par un ménage à ses dépenses d’énergie. Il est appliqué soit au logement, soit à la mobilité, soit aux 2 combinés.  </a:t>
            </a:r>
          </a:p>
          <a:p>
            <a:endParaRPr lang="fr-FR" sz="1800" dirty="0"/>
          </a:p>
          <a:p>
            <a:r>
              <a:rPr lang="fr-FR" sz="1800" b="1" dirty="0"/>
              <a:t>Indicateur bas revenus, dépenses élevées (BRDE par UC et m</a:t>
            </a:r>
            <a:r>
              <a:rPr lang="fr-FR" sz="1800" b="1" baseline="30000" dirty="0"/>
              <a:t>2</a:t>
            </a:r>
            <a:r>
              <a:rPr lang="fr-FR" sz="1800" b="1" dirty="0"/>
              <a:t>)</a:t>
            </a:r>
            <a:r>
              <a:rPr lang="fr-FR" sz="1800" dirty="0"/>
              <a:t> : double condition de revenus faibles (&lt;60% de la médiane) et de dépenses énergétiques élevées (&gt; médiane nationale)</a:t>
            </a:r>
          </a:p>
          <a:p>
            <a:endParaRPr lang="fr-FR" sz="1800" dirty="0"/>
          </a:p>
        </p:txBody>
      </p:sp>
      <p:sp>
        <p:nvSpPr>
          <p:cNvPr id="6" name="Espace réservé du texte 7"/>
          <p:cNvSpPr>
            <a:spLocks noGrp="1"/>
          </p:cNvSpPr>
          <p:nvPr>
            <p:ph sz="quarter" idx="10"/>
          </p:nvPr>
        </p:nvSpPr>
        <p:spPr>
          <a:xfrm>
            <a:off x="215900" y="102968"/>
            <a:ext cx="8683625" cy="495548"/>
          </a:xfrm>
        </p:spPr>
        <p:txBody>
          <a:bodyPr>
            <a:normAutofit/>
          </a:bodyPr>
          <a:lstStyle/>
          <a:p>
            <a:r>
              <a:rPr lang="fr-FR" dirty="0"/>
              <a:t>Les indicateurs de précarité énergétique de </a:t>
            </a:r>
            <a:r>
              <a:rPr lang="fr-FR" dirty="0" err="1"/>
              <a:t>GéoVHEM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24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sz="quarter" idx="10"/>
          </p:nvPr>
        </p:nvSpPr>
        <p:spPr>
          <a:xfrm>
            <a:off x="215900" y="102968"/>
            <a:ext cx="8683625" cy="495548"/>
          </a:xfrm>
        </p:spPr>
        <p:txBody>
          <a:bodyPr>
            <a:normAutofit/>
          </a:bodyPr>
          <a:lstStyle/>
          <a:p>
            <a:r>
              <a:rPr lang="fr-FR" dirty="0" smtClean="0"/>
              <a:t>Exemples </a:t>
            </a:r>
            <a:r>
              <a:rPr lang="fr-FR" dirty="0"/>
              <a:t>de cartographie mobilité du CD des Deux </a:t>
            </a:r>
            <a:r>
              <a:rPr lang="fr-FR" dirty="0" smtClean="0"/>
              <a:t>Sèvres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6" y="802375"/>
            <a:ext cx="8623199" cy="43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sz="quarter" idx="10"/>
          </p:nvPr>
        </p:nvSpPr>
        <p:spPr>
          <a:xfrm>
            <a:off x="215900" y="102968"/>
            <a:ext cx="8683625" cy="495548"/>
          </a:xfrm>
        </p:spPr>
        <p:txBody>
          <a:bodyPr>
            <a:normAutofit/>
          </a:bodyPr>
          <a:lstStyle/>
          <a:p>
            <a:r>
              <a:rPr lang="fr-FR" dirty="0" smtClean="0"/>
              <a:t>Bilan et perspectives 2019-2021 pour </a:t>
            </a:r>
            <a:r>
              <a:rPr lang="fr-FR" dirty="0" err="1" smtClean="0"/>
              <a:t>GéoVHEM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98779" y="872836"/>
            <a:ext cx="4130089" cy="384879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Les points forts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fr-FR" sz="2600" dirty="0">
                <a:solidFill>
                  <a:srgbClr val="292929"/>
                </a:solidFill>
                <a:latin typeface="+mj-lt"/>
              </a:rPr>
              <a:t>Le pré-diagnostic territorial de précarité énergétique permet d’avoir une photographie du phénomène sur un territoire.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fr-FR" sz="2600" dirty="0">
                <a:solidFill>
                  <a:srgbClr val="292929"/>
                </a:solidFill>
                <a:latin typeface="+mj-lt"/>
              </a:rPr>
              <a:t>Ces démarches sont valables pour la précarité énergétique liée au logement ET à la mobilité.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fr-FR" sz="2600" dirty="0">
                <a:solidFill>
                  <a:srgbClr val="292929"/>
                </a:solidFill>
                <a:latin typeface="+mj-lt"/>
              </a:rPr>
              <a:t>Ces travaux sont complémentaires d’une connaissance fine du territoire et d’échanges de terrain avec les organismes sociaux.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773858" y="909850"/>
            <a:ext cx="3964700" cy="3811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D252B"/>
              </a:buClr>
              <a:buFont typeface="Wingdings" charset="2"/>
              <a:buChar char="§"/>
              <a:defRPr sz="2800" kern="1200">
                <a:solidFill>
                  <a:srgbClr val="4D4D4C"/>
                </a:solidFill>
                <a:latin typeface="+mn-lt"/>
                <a:ea typeface="Apex New Book" charset="0"/>
                <a:cs typeface="Apex New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B32E"/>
              </a:buClr>
              <a:buFont typeface="AppleSymbols" charset="0"/>
              <a:buChar char="⎻"/>
              <a:defRPr sz="2400" kern="1200">
                <a:solidFill>
                  <a:srgbClr val="4D4D4C"/>
                </a:solidFill>
                <a:latin typeface="+mn-lt"/>
                <a:ea typeface="Apex New Book" charset="0"/>
                <a:cs typeface="Apex New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5A6A5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C"/>
                </a:solidFill>
                <a:latin typeface="+mn-lt"/>
                <a:ea typeface="Apex New Book" charset="0"/>
                <a:cs typeface="Apex New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C"/>
                </a:solidFill>
                <a:latin typeface="+mn-lt"/>
                <a:ea typeface="Apex New Book" charset="0"/>
                <a:cs typeface="Apex New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C"/>
                </a:solidFill>
                <a:latin typeface="Apex New Book" charset="0"/>
                <a:ea typeface="Apex New Book" charset="0"/>
                <a:cs typeface="Apex New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0" indent="0" algn="ctr" defTabSz="457200">
              <a:spcBef>
                <a:spcPct val="20000"/>
              </a:spcBef>
              <a:buNone/>
            </a:pPr>
            <a:r>
              <a:rPr lang="fr-FR" sz="31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Times"/>
              </a:rPr>
              <a:t>Les </a:t>
            </a:r>
            <a:r>
              <a:rPr lang="fr-FR" sz="3100" b="1" dirty="0" smtClean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  <a:ea typeface="+mn-ea"/>
                <a:cs typeface="Times"/>
              </a:rPr>
              <a:t>perspectives</a:t>
            </a:r>
          </a:p>
          <a:p>
            <a:pPr marL="0" indent="0" algn="ctr" defTabSz="457200">
              <a:spcBef>
                <a:spcPct val="20000"/>
              </a:spcBef>
              <a:buNone/>
            </a:pPr>
            <a:endParaRPr lang="fr-FR" sz="1100" b="1" dirty="0" smtClean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  <a:ea typeface="+mn-ea"/>
              <a:cs typeface="Times"/>
            </a:endParaRPr>
          </a:p>
          <a:p>
            <a:pPr marL="0" indent="0" algn="ctr" defTabSz="457200">
              <a:spcBef>
                <a:spcPct val="20000"/>
              </a:spcBef>
              <a:buNone/>
            </a:pPr>
            <a:endParaRPr lang="fr-FR" sz="900" b="1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  <a:ea typeface="+mn-ea"/>
              <a:cs typeface="Times"/>
            </a:endParaRPr>
          </a:p>
          <a:p>
            <a:pPr>
              <a:spcBef>
                <a:spcPts val="0"/>
              </a:spcBef>
              <a:buClrTx/>
            </a:pPr>
            <a:r>
              <a:rPr lang="fr-FR" sz="2600" dirty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Lancement du travail de mise à jour et d’amélioration des fonctionnalités de </a:t>
            </a:r>
            <a:r>
              <a:rPr lang="fr-FR" sz="2600" dirty="0" err="1">
                <a:solidFill>
                  <a:srgbClr val="292929"/>
                </a:solidFill>
                <a:latin typeface="+mj-lt"/>
                <a:ea typeface="+mn-ea"/>
                <a:cs typeface="Times"/>
              </a:rPr>
              <a:t>GéoVHEM</a:t>
            </a:r>
            <a:r>
              <a:rPr lang="fr-FR" sz="2600" dirty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 (BDD, indicateurs, outil de </a:t>
            </a:r>
            <a:r>
              <a:rPr lang="fr-FR" sz="2600" dirty="0" smtClean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visualisation).</a:t>
            </a:r>
          </a:p>
          <a:p>
            <a:pPr>
              <a:spcBef>
                <a:spcPts val="0"/>
              </a:spcBef>
              <a:buClrTx/>
            </a:pPr>
            <a:endParaRPr lang="fr-FR" sz="2600" dirty="0">
              <a:solidFill>
                <a:srgbClr val="292929"/>
              </a:solidFill>
              <a:latin typeface="+mj-lt"/>
              <a:ea typeface="+mn-ea"/>
              <a:cs typeface="Times"/>
            </a:endParaRPr>
          </a:p>
          <a:p>
            <a:pPr>
              <a:spcBef>
                <a:spcPts val="0"/>
              </a:spcBef>
              <a:buClrTx/>
            </a:pPr>
            <a:r>
              <a:rPr lang="fr-FR" sz="2600" dirty="0" smtClean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2ème </a:t>
            </a:r>
            <a:r>
              <a:rPr lang="fr-FR" sz="2600" dirty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semestre 2019 : début de diffusion de </a:t>
            </a:r>
            <a:r>
              <a:rPr lang="fr-FR" sz="2600" dirty="0" err="1">
                <a:solidFill>
                  <a:srgbClr val="292929"/>
                </a:solidFill>
                <a:latin typeface="+mj-lt"/>
                <a:ea typeface="+mn-ea"/>
                <a:cs typeface="Times"/>
              </a:rPr>
              <a:t>GéoVHEM</a:t>
            </a:r>
            <a:r>
              <a:rPr lang="fr-FR" sz="2600" dirty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 V2 auprès des premiers utilisateurs </a:t>
            </a:r>
            <a:r>
              <a:rPr lang="fr-FR" sz="2600" dirty="0" smtClean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test.</a:t>
            </a:r>
          </a:p>
          <a:p>
            <a:pPr>
              <a:spcBef>
                <a:spcPts val="0"/>
              </a:spcBef>
              <a:buClrTx/>
            </a:pPr>
            <a:endParaRPr lang="fr-FR" sz="2600" dirty="0">
              <a:solidFill>
                <a:srgbClr val="292929"/>
              </a:solidFill>
              <a:latin typeface="+mj-lt"/>
              <a:ea typeface="+mn-ea"/>
              <a:cs typeface="Times"/>
            </a:endParaRPr>
          </a:p>
          <a:p>
            <a:pPr>
              <a:spcBef>
                <a:spcPts val="0"/>
              </a:spcBef>
              <a:buClrTx/>
            </a:pPr>
            <a:r>
              <a:rPr lang="fr-FR" sz="2600" dirty="0" smtClean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2019 </a:t>
            </a:r>
            <a:r>
              <a:rPr lang="fr-FR" sz="2600" dirty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- 2021 nouvelle période de convention ONPE : diffusion plus large, animation du comité des utilisateurs, </a:t>
            </a:r>
            <a:r>
              <a:rPr lang="fr-FR" sz="2600" dirty="0" smtClean="0">
                <a:solidFill>
                  <a:srgbClr val="292929"/>
                </a:solidFill>
                <a:latin typeface="+mj-lt"/>
                <a:ea typeface="+mn-ea"/>
                <a:cs typeface="Times"/>
              </a:rPr>
              <a:t>capitalisation.</a:t>
            </a:r>
            <a:endParaRPr lang="fr-FR" sz="2600" dirty="0">
              <a:solidFill>
                <a:srgbClr val="292929"/>
              </a:solidFill>
              <a:latin typeface="+mj-lt"/>
              <a:ea typeface="+mn-ea"/>
              <a:cs typeface="Times"/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2837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Pierre TAILLANT</a:t>
            </a:r>
          </a:p>
          <a:p>
            <a:r>
              <a:rPr lang="fr-FR" b="1" dirty="0"/>
              <a:t>Service Transports et Mobilité de </a:t>
            </a:r>
            <a:r>
              <a:rPr lang="fr-FR" b="1" dirty="0" smtClean="0"/>
              <a:t>l’ADEME</a:t>
            </a:r>
          </a:p>
          <a:p>
            <a:endParaRPr lang="fr-FR" b="1" dirty="0"/>
          </a:p>
          <a:p>
            <a:r>
              <a:rPr lang="fr-FR" sz="1600" dirty="0">
                <a:solidFill>
                  <a:schemeClr val="bg1"/>
                </a:solidFill>
                <a:hlinkClick r:id="rId2"/>
              </a:rPr>
              <a:t>p</a:t>
            </a:r>
            <a:r>
              <a:rPr lang="fr-FR" sz="1600" dirty="0" smtClean="0">
                <a:solidFill>
                  <a:schemeClr val="bg1"/>
                </a:solidFill>
                <a:hlinkClick r:id="rId2"/>
              </a:rPr>
              <a:t>ierre.taillant@ademe.fr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1600" dirty="0">
                <a:solidFill>
                  <a:schemeClr val="bg1"/>
                </a:solidFill>
                <a:hlinkClick r:id="rId3"/>
              </a:rPr>
              <a:t>@</a:t>
            </a:r>
            <a:r>
              <a:rPr lang="fr-FR" sz="1600" dirty="0" err="1">
                <a:solidFill>
                  <a:schemeClr val="bg1"/>
                </a:solidFill>
                <a:hlinkClick r:id="rId3"/>
              </a:rPr>
              <a:t>PTaillant_ADEME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PE_Masque_PowerPoint">
  <a:themeElements>
    <a:clrScheme name="Personnalisée 2">
      <a:dk1>
        <a:srgbClr val="CB151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_ONPE_Masque_PowerPoint" id="{13ABA11B-5486-4404-BF0B-C6AD893CE53E}" vid="{9A566B91-63A3-4833-81C6-3CD956092DB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Présentation_ONPE_Masque_PowerPoint</Template>
  <TotalTime>10164</TotalTime>
  <Words>422</Words>
  <Application>Microsoft Office PowerPoint</Application>
  <PresentationFormat>Affichage à l'écran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ＭＳ Ｐゴシック</vt:lpstr>
      <vt:lpstr>Apex New Book</vt:lpstr>
      <vt:lpstr>Arial</vt:lpstr>
      <vt:lpstr>Calibri</vt:lpstr>
      <vt:lpstr>Lato Light</vt:lpstr>
      <vt:lpstr>Montserrat</vt:lpstr>
      <vt:lpstr>PT Sans</vt:lpstr>
      <vt:lpstr>Times</vt:lpstr>
      <vt:lpstr>Trebuchet MS</vt:lpstr>
      <vt:lpstr>Wingdings</vt:lpstr>
      <vt:lpstr>ONPE_Masque_PowerPoint</vt:lpstr>
      <vt:lpstr>GéoVHEM : un outil de modélisation et de visualisation de la précarité énergétique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DEVALIERE Isolde</cp:lastModifiedBy>
  <cp:revision>1008</cp:revision>
  <dcterms:created xsi:type="dcterms:W3CDTF">2010-04-12T23:12:02Z</dcterms:created>
  <dcterms:modified xsi:type="dcterms:W3CDTF">2018-11-05T14:23:23Z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