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5" r:id="rId4"/>
  </p:sldMasterIdLst>
  <p:notesMasterIdLst>
    <p:notesMasterId r:id="rId12"/>
  </p:notesMasterIdLst>
  <p:handoutMasterIdLst>
    <p:handoutMasterId r:id="rId13"/>
  </p:handoutMasterIdLst>
  <p:sldIdLst>
    <p:sldId id="306" r:id="rId5"/>
    <p:sldId id="329" r:id="rId6"/>
    <p:sldId id="316" r:id="rId7"/>
    <p:sldId id="332" r:id="rId8"/>
    <p:sldId id="333" r:id="rId9"/>
    <p:sldId id="334" r:id="rId10"/>
    <p:sldId id="33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E84D1"/>
    <a:srgbClr val="DDECF8"/>
    <a:srgbClr val="1C1C1C"/>
    <a:srgbClr val="0A57AE"/>
    <a:srgbClr val="171B2D"/>
    <a:srgbClr val="C8181F"/>
    <a:srgbClr val="0F70C5"/>
    <a:srgbClr val="0F70BA"/>
    <a:srgbClr val="2B8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6664" autoAdjust="0"/>
  </p:normalViewPr>
  <p:slideViewPr>
    <p:cSldViewPr snapToGrid="0" snapToObjects="1">
      <p:cViewPr varScale="1">
        <p:scale>
          <a:sx n="86" d="100"/>
          <a:sy n="86" d="100"/>
        </p:scale>
        <p:origin x="7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4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2EEBD-A7B9-4C46-85CC-0951F429960F}" type="datetimeFigureOut">
              <a:rPr lang="fr-FR" smtClean="0"/>
              <a:t>05/11/2018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8B1C1-58F5-C746-8214-0EDC406AC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31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B3DFE-BD6B-F642-9D79-E0E5204B42C8}" type="datetimeFigureOut">
              <a:rPr lang="fr-FR" smtClean="0"/>
              <a:t>05/11/2018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F92DA-E3C1-DB45-8F57-57DE17146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Bilan et suites :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Chiffres clés – (FV)</a:t>
            </a: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 un suivi plus abouti des VAD : un suivi au plus près du terrain (médiateurs) et dans la durée (2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VAD pour mesure impact sensibilisation) - MD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CIVIGAZ : un partenariat au service de la PE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(MD / FV)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Historique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VSC Transition énergétique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Partenariat FACE / GRDF : complémentarité.</a:t>
            </a: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 lutte contre l’exclusion, prévention  et inclusion sociale..  et engagement des entreprises .. clubs d’entreprises / historique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imptt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tous les énergéticiens // à l’origine de la création des PSP et espaces de médiations </a:t>
            </a: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GRDF : rôle de GRDF missions service public et réseau distribution gaz. Ancrage territorial et lien fort avec les collectivités. Dont certains DT GRDF membres des clubs FACE.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ans :  Phase pilote et 2 années avec une ingénierie complexe aux niveaux national et local.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F92DA-E3C1-DB45-8F57-57DE171464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77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objectifs de CIVIGAZ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Objectifs sécurité gaz et MDE // (FV) 2’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Fct : des VSC, porte à porte et sensibilisation chez les habitants </a:t>
            </a:r>
          </a:p>
          <a:p>
            <a:pPr lvl="0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projet d’avenir des VSC de la transition énergétique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F92DA-E3C1-DB45-8F57-57DE171464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4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4100286" y="8194"/>
            <a:ext cx="5067968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483940" y="1895227"/>
            <a:ext cx="4208359" cy="1087982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baseline="0" dirty="0" smtClean="0">
                <a:solidFill>
                  <a:srgbClr val="0F70C5"/>
                </a:solidFill>
                <a:latin typeface="+mj-lt"/>
                <a:ea typeface="+mj-ea"/>
                <a:cs typeface="PT Sans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du document</a:t>
            </a:r>
            <a:br>
              <a:rPr lang="en-US" dirty="0"/>
            </a:br>
            <a:r>
              <a:rPr lang="en-US" dirty="0"/>
              <a:t>PowerPoint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2483940" y="2983209"/>
            <a:ext cx="4208359" cy="296394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A6A6A6"/>
                </a:solidFill>
              </a:defRPr>
            </a:lvl1pPr>
          </a:lstStyle>
          <a:p>
            <a:pPr lvl="0"/>
            <a:r>
              <a:rPr lang="fr-FR" dirty="0"/>
              <a:t>Numéro de l’édition (si besoin)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2483940" y="3733178"/>
            <a:ext cx="4208359" cy="67173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Prénom Nom</a:t>
            </a:r>
            <a:b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Titre du poste</a:t>
            </a:r>
            <a:b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NOM DE L’ORGANISME</a:t>
            </a:r>
          </a:p>
          <a:p>
            <a:endParaRPr lang="fr-FR" sz="1200" dirty="0">
              <a:solidFill>
                <a:srgbClr val="171B2D"/>
              </a:solidFill>
              <a:latin typeface="+mj-lt"/>
              <a:cs typeface="PT Sans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2483939" y="3273556"/>
            <a:ext cx="4208359" cy="45962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JJ mois AAAA (date du rapport)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-6773" y="8194"/>
            <a:ext cx="9168254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60" y="826636"/>
            <a:ext cx="2608502" cy="1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06480" y="795492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8" name="Titre vertical 14"/>
          <p:cNvSpPr txBox="1">
            <a:spLocks/>
          </p:cNvSpPr>
          <p:nvPr userDrawn="1"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err="1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706480" y="1079500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706480" y="1683645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706480" y="1967653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2706480" y="2563551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06480" y="2847559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06480" y="3461909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2706480" y="3745917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1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  <a:alpha val="6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84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783889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83888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80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19758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776255" y="1319758"/>
            <a:ext cx="3937454" cy="3294063"/>
          </a:xfrm>
          <a:solidFill>
            <a:srgbClr val="DDECF8"/>
          </a:solidFill>
        </p:spPr>
        <p:txBody>
          <a:bodyPr>
            <a:normAutofit/>
          </a:bodyPr>
          <a:lstStyle>
            <a:lvl1pPr>
              <a:defRPr sz="800">
                <a:solidFill>
                  <a:srgbClr val="0F70BA"/>
                </a:solidFill>
                <a:latin typeface="+mj-lt"/>
              </a:defRPr>
            </a:lvl1pPr>
            <a:lvl2pPr>
              <a:defRPr sz="800">
                <a:solidFill>
                  <a:srgbClr val="0F70BA"/>
                </a:solidFill>
                <a:latin typeface="+mj-lt"/>
              </a:defRPr>
            </a:lvl2pPr>
            <a:lvl3pPr>
              <a:defRPr sz="800">
                <a:solidFill>
                  <a:srgbClr val="0F70BA"/>
                </a:solidFill>
                <a:latin typeface="+mj-lt"/>
              </a:defRPr>
            </a:lvl3pPr>
            <a:lvl4pPr>
              <a:defRPr sz="800">
                <a:solidFill>
                  <a:srgbClr val="0F70BA"/>
                </a:solidFill>
                <a:latin typeface="+mj-lt"/>
              </a:defRPr>
            </a:lvl4pPr>
            <a:lvl5pPr>
              <a:defRPr sz="800">
                <a:solidFill>
                  <a:srgbClr val="0F70BA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1115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4776255" y="987399"/>
            <a:ext cx="3937456" cy="245289"/>
          </a:xfrm>
          <a:solidFill>
            <a:srgbClr val="DDECF8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pour métadonnée</a:t>
            </a:r>
          </a:p>
        </p:txBody>
      </p:sp>
    </p:spTree>
    <p:extLst>
      <p:ext uri="{BB962C8B-B14F-4D97-AF65-F5344CB8AC3E}">
        <p14:creationId xmlns:p14="http://schemas.microsoft.com/office/powerpoint/2010/main" val="176223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5835650" y="0"/>
            <a:ext cx="3308350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296110" y="838495"/>
            <a:ext cx="5162215" cy="3928769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96110" y="509852"/>
            <a:ext cx="5162218" cy="24528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pic>
        <p:nvPicPr>
          <p:cNvPr id="8" name="Image 7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2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06480" y="795492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8" name="Titre vertical 14"/>
          <p:cNvSpPr txBox="1">
            <a:spLocks/>
          </p:cNvSpPr>
          <p:nvPr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err="1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706480" y="1079500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 descr="ONPE_Logo_0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706480" y="1683645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706480" y="1967653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2706480" y="2563551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06480" y="2847559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06480" y="3461909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2706480" y="3745917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0"/>
            <a:r>
              <a:rPr lang="fr-FR" dirty="0"/>
              <a:t>Deuxième niveau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17" name="Titre vertical 14"/>
          <p:cNvSpPr txBox="1">
            <a:spLocks/>
          </p:cNvSpPr>
          <p:nvPr userDrawn="1"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err="1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pic>
        <p:nvPicPr>
          <p:cNvPr id="23" name="Image 22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  <a:alpha val="60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2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783889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83888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74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711200" y="1320920"/>
            <a:ext cx="7765121" cy="3294063"/>
          </a:xfrm>
        </p:spPr>
        <p:txBody>
          <a:bodyPr>
            <a:normAutofit/>
          </a:bodyPr>
          <a:lstStyle>
            <a:lvl1pPr>
              <a:defRPr sz="1000">
                <a:solidFill>
                  <a:srgbClr val="292929"/>
                </a:solidFill>
                <a:latin typeface="+mj-lt"/>
              </a:defRPr>
            </a:lvl1pPr>
            <a:lvl2pPr>
              <a:defRPr sz="1000">
                <a:solidFill>
                  <a:srgbClr val="292929"/>
                </a:solidFill>
                <a:latin typeface="+mj-lt"/>
              </a:defRPr>
            </a:lvl2pPr>
            <a:lvl3pPr>
              <a:defRPr sz="1000">
                <a:solidFill>
                  <a:srgbClr val="292929"/>
                </a:solidFill>
                <a:latin typeface="+mj-lt"/>
              </a:defRPr>
            </a:lvl3pPr>
            <a:lvl4pPr>
              <a:defRPr sz="1000">
                <a:solidFill>
                  <a:srgbClr val="292929"/>
                </a:solidFill>
                <a:latin typeface="+mj-lt"/>
              </a:defRPr>
            </a:lvl4pPr>
            <a:lvl5pPr>
              <a:defRPr sz="10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711199" y="992277"/>
            <a:ext cx="7765125" cy="24528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75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19758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776255" y="1319758"/>
            <a:ext cx="3937454" cy="3294063"/>
          </a:xfrm>
          <a:solidFill>
            <a:srgbClr val="DDECF8"/>
          </a:solidFill>
        </p:spPr>
        <p:txBody>
          <a:bodyPr>
            <a:normAutofit/>
          </a:bodyPr>
          <a:lstStyle>
            <a:lvl1pPr>
              <a:defRPr sz="800">
                <a:solidFill>
                  <a:srgbClr val="0F70BA"/>
                </a:solidFill>
                <a:latin typeface="+mj-lt"/>
              </a:defRPr>
            </a:lvl1pPr>
            <a:lvl2pPr>
              <a:defRPr sz="800">
                <a:solidFill>
                  <a:srgbClr val="0F70BA"/>
                </a:solidFill>
                <a:latin typeface="+mj-lt"/>
              </a:defRPr>
            </a:lvl2pPr>
            <a:lvl3pPr>
              <a:defRPr sz="800">
                <a:solidFill>
                  <a:srgbClr val="0F70BA"/>
                </a:solidFill>
                <a:latin typeface="+mj-lt"/>
              </a:defRPr>
            </a:lvl3pPr>
            <a:lvl4pPr>
              <a:defRPr sz="800">
                <a:solidFill>
                  <a:srgbClr val="0F70BA"/>
                </a:solidFill>
                <a:latin typeface="+mj-lt"/>
              </a:defRPr>
            </a:lvl4pPr>
            <a:lvl5pPr>
              <a:defRPr sz="800">
                <a:solidFill>
                  <a:srgbClr val="0F70BA"/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2" name="Image 11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1115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4776255" y="987399"/>
            <a:ext cx="3937456" cy="245289"/>
          </a:xfrm>
          <a:solidFill>
            <a:srgbClr val="DDECF8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pour métadonnée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52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5835650" y="0"/>
            <a:ext cx="330835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296110" y="838495"/>
            <a:ext cx="5162215" cy="3928769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96110" y="509852"/>
            <a:ext cx="5162218" cy="24528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pic>
        <p:nvPicPr>
          <p:cNvPr id="8" name="Image 7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  <p:pic>
        <p:nvPicPr>
          <p:cNvPr id="9" name="Image 8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4100286" y="8194"/>
            <a:ext cx="5067968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9" y="1124571"/>
            <a:ext cx="2608502" cy="106997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75299" y="2152523"/>
            <a:ext cx="4208359" cy="1087982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baseline="0" dirty="0" smtClean="0">
                <a:solidFill>
                  <a:srgbClr val="0F70C5"/>
                </a:solidFill>
                <a:latin typeface="+mj-lt"/>
                <a:ea typeface="+mj-ea"/>
                <a:cs typeface="PT Sans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du document</a:t>
            </a:r>
            <a:br>
              <a:rPr lang="en-US" dirty="0"/>
            </a:br>
            <a:r>
              <a:rPr lang="en-US" dirty="0"/>
              <a:t>PowerPoint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75299" y="3240505"/>
            <a:ext cx="4208359" cy="296394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A6A6A6"/>
                </a:solidFill>
              </a:defRPr>
            </a:lvl1pPr>
          </a:lstStyle>
          <a:p>
            <a:pPr lvl="0"/>
            <a:r>
              <a:rPr lang="fr-FR" dirty="0"/>
              <a:t>Numéro de l’édition (si besoin)</a:t>
            </a:r>
          </a:p>
        </p:txBody>
      </p:sp>
      <p:sp>
        <p:nvSpPr>
          <p:cNvPr id="30" name="Espace réservé pour une image 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100286" cy="5135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75299" y="3990474"/>
            <a:ext cx="4208359" cy="67173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Prénom Nom</a:t>
            </a:r>
            <a:b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Titre du poste</a:t>
            </a:r>
            <a:b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NOM DE L’ORGANISME</a:t>
            </a:r>
          </a:p>
          <a:p>
            <a:endParaRPr lang="fr-FR" sz="1200" dirty="0">
              <a:solidFill>
                <a:srgbClr val="171B2D"/>
              </a:solidFill>
              <a:latin typeface="+mj-lt"/>
              <a:cs typeface="PT Sans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75298" y="3530852"/>
            <a:ext cx="4208359" cy="45962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171B2D"/>
                </a:solidFill>
                <a:latin typeface="+mj-lt"/>
                <a:cs typeface="PT Sans"/>
              </a:rPr>
              <a:t>JJ mois AAAA (date du rapport)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78" r:id="rId3"/>
    <p:sldLayoutId id="2147493479" r:id="rId4"/>
    <p:sldLayoutId id="2147493483" r:id="rId5"/>
    <p:sldLayoutId id="2147493480" r:id="rId6"/>
    <p:sldLayoutId id="2147493481" r:id="rId7"/>
    <p:sldLayoutId id="2147493482" r:id="rId8"/>
    <p:sldLayoutId id="2147493456" r:id="rId9"/>
    <p:sldLayoutId id="2147493470" r:id="rId10"/>
    <p:sldLayoutId id="2147493457" r:id="rId11"/>
    <p:sldLayoutId id="2147493484" r:id="rId12"/>
    <p:sldLayoutId id="2147493472" r:id="rId13"/>
    <p:sldLayoutId id="2147493474" r:id="rId14"/>
    <p:sldLayoutId id="2147493471" r:id="rId15"/>
    <p:sldLayoutId id="2147493473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465070" y="3186857"/>
            <a:ext cx="4208359" cy="29639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CIVIGAZ </a:t>
            </a:r>
            <a:br>
              <a:rPr lang="fr-FR" dirty="0"/>
            </a:br>
            <a:r>
              <a:rPr lang="fr-FR" dirty="0"/>
              <a:t>Sensibilisation chez les habitants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41773" y="3744073"/>
            <a:ext cx="4912180" cy="671732"/>
          </a:xfrm>
        </p:spPr>
        <p:txBody>
          <a:bodyPr/>
          <a:lstStyle/>
          <a:p>
            <a:r>
              <a:rPr lang="fr-FR" b="1" dirty="0"/>
              <a:t>François Veyretout – GRDF </a:t>
            </a:r>
            <a:r>
              <a:rPr lang="fr-FR" dirty="0"/>
              <a:t>- Responsable sécurité aval compteur</a:t>
            </a:r>
          </a:p>
          <a:p>
            <a:r>
              <a:rPr lang="fr-FR" b="1" dirty="0"/>
              <a:t>Marion </a:t>
            </a:r>
            <a:r>
              <a:rPr lang="fr-FR" b="1" dirty="0" err="1"/>
              <a:t>Drouault</a:t>
            </a:r>
            <a:r>
              <a:rPr lang="fr-FR" b="1" dirty="0"/>
              <a:t> – FACE </a:t>
            </a:r>
            <a:r>
              <a:rPr lang="fr-FR" dirty="0"/>
              <a:t>– Directrice des activités « vie quotidienne »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23/11/2018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" y="54012"/>
            <a:ext cx="2303833" cy="23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CIVIGAZ : un partenariat au service de la PE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objectifs de CIVIGAZ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bonnes pratiques de sensibilisation : étapes d’une visite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Bilan et suites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05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CIVIGAZ : un partenariat au service de la Précarité énergétique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54146C-9CA0-4DB3-B5E5-B08397DCD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83" y="985057"/>
            <a:ext cx="4183427" cy="9793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A4E80B-F004-4116-B43A-49A6A8AD5608}"/>
              </a:ext>
            </a:extLst>
          </p:cNvPr>
          <p:cNvSpPr/>
          <p:nvPr/>
        </p:nvSpPr>
        <p:spPr>
          <a:xfrm>
            <a:off x="5915278" y="1675051"/>
            <a:ext cx="48552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3D88832-B105-4B81-84E8-7341B821B2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7" r="21548"/>
          <a:stretch/>
        </p:blipFill>
        <p:spPr>
          <a:xfrm>
            <a:off x="0" y="4395463"/>
            <a:ext cx="8468211" cy="748037"/>
          </a:xfrm>
          <a:prstGeom prst="rect">
            <a:avLst/>
          </a:prstGeom>
        </p:spPr>
      </p:pic>
      <p:pic>
        <p:nvPicPr>
          <p:cNvPr id="12" name="Image 11" descr="C:\Users\WS1050\OneDrive - GRDF\Développement\2018-08-30\Communication\Modèles de docs GrDF\GRDF-signature 2018\LOGOS2.png">
            <a:extLst>
              <a:ext uri="{FF2B5EF4-FFF2-40B4-BE49-F238E27FC236}">
                <a16:creationId xmlns:a16="http://schemas.microsoft.com/office/drawing/2014/main" id="{900D9E25-89DD-45DF-A994-ABC54E20C1D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46249" r="25477" b="32838"/>
          <a:stretch/>
        </p:blipFill>
        <p:spPr bwMode="auto">
          <a:xfrm>
            <a:off x="1527212" y="2513306"/>
            <a:ext cx="2389334" cy="1261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D000D27-0A54-4B12-9D2D-E96E2B296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10" y="2491918"/>
            <a:ext cx="1707574" cy="12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68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Les objectifs de CIVIGAZ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F5EEFC-19B0-4B32-A694-C673D2DBB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69" y="1114921"/>
            <a:ext cx="7628861" cy="34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3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Les bonnes pratiques de sensibilisation : étapes d’une visite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19552" y="1243299"/>
            <a:ext cx="7765121" cy="3294063"/>
          </a:xfrm>
        </p:spPr>
        <p:txBody>
          <a:bodyPr/>
          <a:lstStyle/>
          <a:p>
            <a:pPr lvl="1"/>
            <a:r>
              <a:rPr lang="fr-FR" sz="1800" b="1" dirty="0"/>
              <a:t>Sensibilisation chez l’habitant 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44475" y="669621"/>
            <a:ext cx="7765125" cy="245289"/>
          </a:xfrm>
        </p:spPr>
        <p:txBody>
          <a:bodyPr/>
          <a:lstStyle/>
          <a:p>
            <a:r>
              <a:rPr lang="fr-FR" sz="1800" dirty="0"/>
              <a:t>Concrètement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2415E4-0ABB-475F-B430-E10DF7B3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60" y="770568"/>
            <a:ext cx="1897138" cy="1801182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A3DCF87-DEE2-4812-86CA-321583A5684B}"/>
              </a:ext>
            </a:extLst>
          </p:cNvPr>
          <p:cNvSpPr txBox="1">
            <a:spLocks/>
          </p:cNvSpPr>
          <p:nvPr/>
        </p:nvSpPr>
        <p:spPr>
          <a:xfrm>
            <a:off x="3536218" y="1742577"/>
            <a:ext cx="5243640" cy="3294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rgbClr val="292929"/>
                </a:solidFill>
                <a:latin typeface="+mj-lt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292929"/>
                </a:solidFill>
                <a:latin typeface="+mj-lt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rgbClr val="292929"/>
                </a:solidFill>
                <a:latin typeface="+mj-lt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292929"/>
                </a:solidFill>
                <a:latin typeface="+mj-lt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292929"/>
                </a:solidFill>
                <a:latin typeface="+mj-lt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400" b="1" dirty="0"/>
          </a:p>
          <a:p>
            <a:pPr lvl="1"/>
            <a:endParaRPr lang="fr-FR" sz="1400" b="1" dirty="0"/>
          </a:p>
          <a:p>
            <a:pPr lvl="1"/>
            <a:endParaRPr lang="fr-FR" sz="1400" b="1" dirty="0"/>
          </a:p>
          <a:p>
            <a:pPr lvl="1"/>
            <a:endParaRPr lang="fr-FR" sz="1400" b="1" dirty="0"/>
          </a:p>
          <a:p>
            <a:pPr lvl="1"/>
            <a:endParaRPr lang="fr-FR" sz="1400" b="1" dirty="0"/>
          </a:p>
          <a:p>
            <a:pPr lvl="1"/>
            <a:endParaRPr lang="fr-FR" sz="1400" b="1" dirty="0"/>
          </a:p>
          <a:p>
            <a:pPr lvl="1"/>
            <a:endParaRPr lang="fr-FR" sz="1700" b="1" dirty="0"/>
          </a:p>
          <a:p>
            <a:pPr lvl="1"/>
            <a:r>
              <a:rPr lang="fr-FR" sz="1700" b="1" dirty="0"/>
              <a:t>Maitrise des énergies : comment améliorer par la suite ses pratiques et aller vers des économies d’énergies ?</a:t>
            </a:r>
          </a:p>
          <a:p>
            <a:pPr lvl="1"/>
            <a:endParaRPr lang="fr-FR" sz="1700" b="1" dirty="0"/>
          </a:p>
          <a:p>
            <a:pPr lvl="1"/>
            <a:endParaRPr lang="fr-FR" sz="1700" b="1" dirty="0"/>
          </a:p>
          <a:p>
            <a:pPr lvl="1"/>
            <a:endParaRPr lang="fr-FR" sz="1700" b="1" dirty="0"/>
          </a:p>
          <a:p>
            <a:pPr lvl="1"/>
            <a:r>
              <a:rPr lang="fr-FR" sz="1700" b="1" dirty="0"/>
              <a:t>Orientations vers des spécialistes de l’énergie ou du social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BB6CAD-0835-4214-999C-032A7EE71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7" y="1893124"/>
            <a:ext cx="3438928" cy="31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8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CIVIGAZ : Bilan et suites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3C0FF8-1AD8-4EE2-A6B7-143FC27A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2" t="12414" r="17327" b="6360"/>
          <a:stretch/>
        </p:blipFill>
        <p:spPr>
          <a:xfrm>
            <a:off x="1011505" y="508285"/>
            <a:ext cx="6637978" cy="46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48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64BDF1-96A0-4343-8722-1EF77BAC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49" y="2523779"/>
            <a:ext cx="4270773" cy="23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36765"/>
      </p:ext>
    </p:extLst>
  </p:cSld>
  <p:clrMapOvr>
    <a:masterClrMapping/>
  </p:clrMapOvr>
</p:sld>
</file>

<file path=ppt/theme/theme1.xml><?xml version="1.0" encoding="utf-8"?>
<a:theme xmlns:a="http://schemas.openxmlformats.org/drawingml/2006/main" name="ONPE_Masque_PowerPoint">
  <a:themeElements>
    <a:clrScheme name="Personnalisée 2">
      <a:dk1>
        <a:srgbClr val="CB151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_ONPE_Masque_PowerPoint" id="{13ABA11B-5486-4404-BF0B-C6AD893CE53E}" vid="{9A566B91-63A3-4833-81C6-3CD956092DB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Présentation_ONPE_Masque_PowerPoint</Template>
  <TotalTime>0</TotalTime>
  <Words>55</Words>
  <Application>Microsoft Office PowerPoint</Application>
  <PresentationFormat>Affichage à l'écran (16:9)</PresentationFormat>
  <Paragraphs>49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Lato Light</vt:lpstr>
      <vt:lpstr>Montserrat</vt:lpstr>
      <vt:lpstr>PT Sans</vt:lpstr>
      <vt:lpstr>Times</vt:lpstr>
      <vt:lpstr>Trebuchet MS</vt:lpstr>
      <vt:lpstr>ONPE_Masque_PowerPoint</vt:lpstr>
      <vt:lpstr>CIVIGAZ  Sensibilisation chez les habitants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DEVALIERE Isolde</cp:lastModifiedBy>
  <cp:revision>997</cp:revision>
  <dcterms:created xsi:type="dcterms:W3CDTF">2010-04-12T23:12:02Z</dcterms:created>
  <dcterms:modified xsi:type="dcterms:W3CDTF">2018-11-05T09:46:42Z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